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4"/>
    <p:sldMasterId id="2147484410" r:id="rId5"/>
    <p:sldMasterId id="2147484427" r:id="rId6"/>
    <p:sldMasterId id="2147484444" r:id="rId7"/>
    <p:sldMasterId id="2147484461" r:id="rId8"/>
    <p:sldMasterId id="2147484478" r:id="rId9"/>
    <p:sldMasterId id="2147484495" r:id="rId10"/>
    <p:sldMasterId id="2147484512" r:id="rId11"/>
  </p:sldMasterIdLst>
  <p:notesMasterIdLst>
    <p:notesMasterId r:id="rId16"/>
  </p:notesMasterIdLst>
  <p:handoutMasterIdLst>
    <p:handoutMasterId r:id="rId17"/>
  </p:handoutMasterIdLst>
  <p:sldIdLst>
    <p:sldId id="263" r:id="rId12"/>
    <p:sldId id="2145708136" r:id="rId13"/>
    <p:sldId id="446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B0"/>
    <a:srgbClr val="3F5564"/>
    <a:srgbClr val="0077BC"/>
    <a:srgbClr val="D53878"/>
    <a:srgbClr val="008391"/>
    <a:srgbClr val="FBF2B4"/>
    <a:srgbClr val="F0CD50"/>
    <a:srgbClr val="4675B7"/>
    <a:srgbClr val="DBD1E6"/>
    <a:srgbClr val="D2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60FD6-EA36-4DE1-A48E-F6B650F07F26}" v="3" dt="2025-08-12T08:56:11.1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807" autoAdjust="0"/>
  </p:normalViewPr>
  <p:slideViewPr>
    <p:cSldViewPr snapToGrid="0">
      <p:cViewPr varScale="1">
        <p:scale>
          <a:sx n="120" d="100"/>
          <a:sy n="120" d="100"/>
        </p:scale>
        <p:origin x="120" y="4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6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slideMaster" Target="slideMasters/slideMaster7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e Johnsson" userId="b9e3a7a4-ba50-4df8-a666-e26aeed049d6" providerId="ADAL" clId="{D2060FD6-EA36-4DE1-A48E-F6B650F07F26}"/>
    <pc:docChg chg="undo custSel modSld">
      <pc:chgData name="Helene Johnsson" userId="b9e3a7a4-ba50-4df8-a666-e26aeed049d6" providerId="ADAL" clId="{D2060FD6-EA36-4DE1-A48E-F6B650F07F26}" dt="2025-08-12T08:58:35.358" v="184" actId="2165"/>
      <pc:docMkLst>
        <pc:docMk/>
      </pc:docMkLst>
      <pc:sldChg chg="modSp mod">
        <pc:chgData name="Helene Johnsson" userId="b9e3a7a4-ba50-4df8-a666-e26aeed049d6" providerId="ADAL" clId="{D2060FD6-EA36-4DE1-A48E-F6B650F07F26}" dt="2025-08-12T08:58:35.358" v="184" actId="2165"/>
        <pc:sldMkLst>
          <pc:docMk/>
          <pc:sldMk cId="3165473596" sldId="446"/>
        </pc:sldMkLst>
        <pc:graphicFrameChg chg="mod modGraphic">
          <ac:chgData name="Helene Johnsson" userId="b9e3a7a4-ba50-4df8-a666-e26aeed049d6" providerId="ADAL" clId="{D2060FD6-EA36-4DE1-A48E-F6B650F07F26}" dt="2025-08-12T08:58:35.358" v="184" actId="2165"/>
          <ac:graphicFrameMkLst>
            <pc:docMk/>
            <pc:sldMk cId="3165473596" sldId="446"/>
            <ac:graphicFrameMk id="7" creationId="{68926DED-A929-439F-BF80-D711291D766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28D75527-1052-40CF-90A7-805EC4F772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2182B2-420A-475A-83CF-72C9A1964B5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BB566-3845-4DC0-8CE2-DC15231A2062}" type="datetime1">
              <a:rPr lang="sv-SE" smtClean="0"/>
              <a:t>2025-08-12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CFEBD13-AD79-4726-9C7A-9E5C531A1A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00A28DF-4169-4B51-B8D3-AA9A5D6123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0780-C7EB-45E8-96EB-66D0986C42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033701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FFDC-F934-4037-B505-500B08CD3B8C}" type="datetime1">
              <a:rPr lang="sv-SE" smtClean="0"/>
              <a:t>2025-08-12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086EF-3011-429C-976B-61D9CA3A2B5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8687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B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995FFDC-F934-4037-B505-500B08CD3B8C}" type="datetime1">
              <a:rPr lang="sv-SE" smtClean="0"/>
              <a:t>2025-08-12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261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>
                <a:cs typeface="Calibri"/>
              </a:rPr>
              <a:t>Lägg till fler aktuella rutiner i listan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85227DC2-ECB9-4CC5-9289-199C6A22173F}" type="datetime1">
              <a:rPr lang="sv-SE" smtClean="0"/>
              <a:t>2025-08-12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2775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BBFA50B-E819-411C-B95B-B3FD3A3FC2B7}" type="datetime1">
              <a:rPr lang="sv-SE" smtClean="0"/>
              <a:t>2025-08-12</a:t>
            </a:fld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1086EF-3011-429C-976B-61D9CA3A2B5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273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23735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30389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871652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108323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035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765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3670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7267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39428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77547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2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4F5195-589E-4BA5-AA31-A11EABAE75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48642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388E3460-7228-4DB3-A6B8-F304B211BC3F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0014148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81ADCA10-B0AD-4D27-A94A-34783BF31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553C1A9-DB36-4729-A526-0352AB7C6E25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8212309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6530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86840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129371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69838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535697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854282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00635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3115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952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69446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41932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2873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370054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001674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32599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7532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A335F1B5-8765-459C-802C-DA62079417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2F5E2AC-A457-4DE9-9A2C-4BE86BC0052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76441280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10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4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8CA43A6-7E16-4DBD-AD75-D68133193CD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4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0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288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BC929D8-093F-4826-8D04-F268FF63E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5635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15128C6-B678-4715-9D0F-D4C07F59ED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07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511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807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1503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3241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909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22466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5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083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49095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099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1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7408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A5CC9138-760F-4A17-8B1B-6D99EFF79AD6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8584371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&#10;&#10;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2C9C189C-4F50-4B1D-9EA5-30AB73E59C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01825FE-CC31-4DE6-9AA9-7C27B553E870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91725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221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2138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53767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67873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13503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27795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4989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51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78841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1209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1202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916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706780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529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940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477CCA5E-96FA-4B08-97E3-9C131E99F26D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</a:t>
            </a:r>
            <a:r>
              <a:rPr lang="sv-SE" sz="1050" dirty="0">
                <a:solidFill>
                  <a:schemeClr val="tx1"/>
                </a:solidFill>
              </a:rPr>
              <a:t>öppen</a:t>
            </a:r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23955551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01D92FDB-2EC0-4D2B-9027-B2C6802AC7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03B86F8F-A217-4EC5-95CF-481328A25B1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4310153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26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0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39825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99046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290125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3832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59057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0821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77983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4292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07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684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A6D7259-E2CF-428A-9B5C-9AEE444FC1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15549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38063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131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F54FBE38-BAA0-4913-A593-C4237FC13E33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5231172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48B20EB8-4FF0-4D86-B782-FE843B459F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66C4A4B-0FFF-4609-BF3A-89A12B42C121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1240437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7064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83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08605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30186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2043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8104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44503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664062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611373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02658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635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09585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97697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402914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335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B3A12899-234C-4D37-942E-64C01D64533B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724697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9E1B7B2-3451-4D29-B53E-14A2743034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A484A78-938B-41DE-9685-15EC3BD0A572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65666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4BB15C-87DA-407B-A8B6-CA070A8D70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80293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1178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5196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09150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45929841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BCE7E41F-F5AB-42BF-88B5-ED5B44A6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8" y="1588563"/>
            <a:ext cx="527808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8" y="2281031"/>
            <a:ext cx="5278080" cy="3524684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2000" y="1591385"/>
            <a:ext cx="5280000" cy="64872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167" indent="0">
              <a:buNone/>
              <a:defRPr sz="2000" b="1"/>
            </a:lvl2pPr>
            <a:lvl3pPr marL="914332" indent="0">
              <a:buNone/>
              <a:defRPr sz="1800" b="1"/>
            </a:lvl3pPr>
            <a:lvl4pPr marL="1371498" indent="0">
              <a:buNone/>
              <a:defRPr sz="1600" b="1"/>
            </a:lvl4pPr>
            <a:lvl5pPr marL="1828664" indent="0">
              <a:buNone/>
              <a:defRPr sz="1600" b="1"/>
            </a:lvl5pPr>
            <a:lvl6pPr marL="2285830" indent="0">
              <a:buNone/>
              <a:defRPr sz="1600" b="1"/>
            </a:lvl6pPr>
            <a:lvl7pPr marL="2742994" indent="0">
              <a:buNone/>
              <a:defRPr sz="1600" b="1"/>
            </a:lvl7pPr>
            <a:lvl8pPr marL="3200160" indent="0">
              <a:buNone/>
              <a:defRPr sz="1600" b="1"/>
            </a:lvl8pPr>
            <a:lvl9pPr marL="3657327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2000" y="2281035"/>
            <a:ext cx="5280000" cy="352468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5B0B39BD-A593-4A83-AD46-53A96C2F78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02743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8562D-9C3D-4ED0-821E-7821BFE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71AB884-926D-4607-993A-83391A779C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563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DB076-0118-4581-B17D-C1A0602FB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1FAA0E3-3FDA-41A6-B9F8-73A1FEF3134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17075" y="1736728"/>
            <a:ext cx="5678925" cy="41946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598925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B6397E3-2F6A-46E7-B952-965961824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189945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096000" y="1736728"/>
            <a:ext cx="5688013" cy="4194629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4176000" cy="4175125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27762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800227-24F3-424A-950F-9031EC771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07988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988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F5F04B5A-F0FB-4FC9-9F5F-CDA6CEE251C7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296000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A5F93C07-C166-474C-8E0B-4E9C3BBCB33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296000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7F97845-F21E-448F-BCE4-594A545AB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184013" y="1738313"/>
            <a:ext cx="3600000" cy="366046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5F230963-9997-4CAE-9B9D-4F53D8044D29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84013" y="5528974"/>
            <a:ext cx="3600000" cy="384464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/>
            </a:lvl1pPr>
            <a:lvl2pPr marL="457167" indent="0">
              <a:buNone/>
              <a:defRPr sz="1400"/>
            </a:lvl2pPr>
            <a:lvl3pPr marL="914332" indent="0">
              <a:buNone/>
              <a:defRPr sz="1200"/>
            </a:lvl3pPr>
            <a:lvl4pPr marL="1371498" indent="0">
              <a:buNone/>
              <a:defRPr sz="1000"/>
            </a:lvl4pPr>
            <a:lvl5pPr marL="1828664" indent="0">
              <a:buNone/>
              <a:defRPr sz="1000"/>
            </a:lvl5pPr>
            <a:lvl6pPr marL="2285830" indent="0">
              <a:buNone/>
              <a:defRPr sz="1000"/>
            </a:lvl6pPr>
            <a:lvl7pPr marL="2742994" indent="0">
              <a:buNone/>
              <a:defRPr sz="1000"/>
            </a:lvl7pPr>
            <a:lvl8pPr marL="3200160" indent="0">
              <a:buNone/>
              <a:defRPr sz="1000"/>
            </a:lvl8pPr>
            <a:lvl9pPr marL="3657327" indent="0">
              <a:buNone/>
              <a:defRPr sz="1000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227AAC-52A1-439E-A66E-B8A4CE23E2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54532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2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Klicka på ikonen 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209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helsida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>
            <a:extLst>
              <a:ext uri="{FF2B5EF4-FFF2-40B4-BE49-F238E27FC236}">
                <a16:creationId xmlns:a16="http://schemas.microsoft.com/office/drawing/2014/main" id="{4C2CB002-9FCD-48CA-BEF4-9C216A36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999" y="6376989"/>
            <a:ext cx="5616000" cy="147636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bild 5">
            <a:extLst>
              <a:ext uri="{FF2B5EF4-FFF2-40B4-BE49-F238E27FC236}">
                <a16:creationId xmlns:a16="http://schemas.microsoft.com/office/drawing/2014/main" id="{1566CF40-59BE-4449-B880-5CCAFCC9D9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F556A3A-7138-45B2-8593-FAB5296AD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11309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1136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BC2FFEF-6434-4E63-AD0D-37B93846A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97308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Helt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57122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>
            <a:extLst>
              <a:ext uri="{FF2B5EF4-FFF2-40B4-BE49-F238E27FC236}">
                <a16:creationId xmlns:a16="http://schemas.microsoft.com/office/drawing/2014/main" id="{E89F1A3B-CD83-40C2-B654-7491BD29FC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7989" y="404812"/>
            <a:ext cx="11376024" cy="5508625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marR="0" indent="0" algn="ctr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1"/>
                </a:solidFill>
              </a:defRPr>
            </a:lvl1pPr>
          </a:lstStyle>
          <a:p>
            <a:pPr marL="0" marR="0" lvl="0" indent="0" algn="l" defTabSz="914332" rtl="0" eaLnBrk="1" fontAlgn="auto" latinLnBrk="0" hangingPunct="1">
              <a:lnSpc>
                <a:spcPct val="100000"/>
              </a:lnSpc>
              <a:spcBef>
                <a:spcPts val="1843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ovan</a:t>
            </a:r>
            <a:br>
              <a:rPr lang="sv-SE" dirty="0"/>
            </a:br>
            <a:r>
              <a:rPr lang="sv-SE" dirty="0"/>
              <a:t>för att lägga till en bild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AB74EFB-B5F9-4503-84BF-A1C8C3809B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9600" y="1973603"/>
            <a:ext cx="8483640" cy="88511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BE03C4AA-7F69-47DB-B0C7-C398C29343E8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/>
              <a:t>Hållbar stad – öppen för världen</a:t>
            </a:r>
          </a:p>
        </p:txBody>
      </p:sp>
      <p:pic>
        <p:nvPicPr>
          <p:cNvPr id="7" name="Bildobjekt 6" descr="Logo" title="Logo">
            <a:extLst>
              <a:ext uri="{FF2B5EF4-FFF2-40B4-BE49-F238E27FC236}">
                <a16:creationId xmlns:a16="http://schemas.microsoft.com/office/drawing/2014/main" id="{A42DC399-9929-4DB1-86A7-EDD1619A0A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8899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966CA57-627C-4882-9601-245D15D92392}"/>
              </a:ext>
            </a:extLst>
          </p:cNvPr>
          <p:cNvSpPr/>
          <p:nvPr userDrawn="1"/>
        </p:nvSpPr>
        <p:spPr>
          <a:xfrm>
            <a:off x="407988" y="404813"/>
            <a:ext cx="11376025" cy="55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8841" y="2404809"/>
            <a:ext cx="9134323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lnSpc>
                <a:spcPct val="90000"/>
              </a:lnSpc>
              <a:defRPr sz="4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pic>
        <p:nvPicPr>
          <p:cNvPr id="6" name="Bildobjekt 5" descr="Logo" title="Logo">
            <a:extLst>
              <a:ext uri="{FF2B5EF4-FFF2-40B4-BE49-F238E27FC236}">
                <a16:creationId xmlns:a16="http://schemas.microsoft.com/office/drawing/2014/main" id="{1BFA490F-F636-4FBD-9551-5FE7BB924C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98641" y="6168924"/>
            <a:ext cx="1280271" cy="426757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715C386-526F-48AC-AD19-830972616829}"/>
              </a:ext>
            </a:extLst>
          </p:cNvPr>
          <p:cNvSpPr txBox="1"/>
          <p:nvPr userDrawn="1"/>
        </p:nvSpPr>
        <p:spPr>
          <a:xfrm>
            <a:off x="407988" y="6453188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05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5876177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8" name="Rubrik 3">
            <a:extLst>
              <a:ext uri="{FF2B5EF4-FFF2-40B4-BE49-F238E27FC236}">
                <a16:creationId xmlns:a16="http://schemas.microsoft.com/office/drawing/2014/main" id="{D4F390AC-3BA8-4C70-9E3A-28CC7DA517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Avdelning</a:t>
            </a:r>
            <a:br>
              <a:rPr lang="sv-SE" dirty="0"/>
            </a:br>
            <a:r>
              <a:rPr lang="sv-SE" dirty="0"/>
              <a:t>Område, Göteborgs Stad</a:t>
            </a:r>
            <a:br>
              <a:rPr lang="sv-SE" dirty="0"/>
            </a:br>
            <a:r>
              <a:rPr lang="sv-SE" dirty="0"/>
              <a:t>Namn</a:t>
            </a:r>
            <a:br>
              <a:rPr lang="sv-SE" dirty="0"/>
            </a:br>
            <a:r>
              <a:rPr lang="sv-SE" dirty="0"/>
              <a:t>namn@namn.se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342DB73-4413-4392-B228-119A141D349B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2294277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Logo" title="Logo">
            <a:extLst>
              <a:ext uri="{FF2B5EF4-FFF2-40B4-BE49-F238E27FC236}">
                <a16:creationId xmlns:a16="http://schemas.microsoft.com/office/drawing/2014/main" id="{1F12769C-ECF3-448E-A565-83EEEC398E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82706" y="2300663"/>
            <a:ext cx="1426588" cy="226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824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2118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AF1C70CC-B8D4-4719-BB1B-23D6C9B7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11878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62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8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49" r:id="rId10"/>
    <p:sldLayoutId id="2147484057" r:id="rId11"/>
    <p:sldLayoutId id="2147484058" r:id="rId12"/>
    <p:sldLayoutId id="2147484047" r:id="rId13"/>
    <p:sldLayoutId id="2147484408" r:id="rId14"/>
    <p:sldLayoutId id="2147484409" r:id="rId15"/>
    <p:sldLayoutId id="21474840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Platshållare för bildnummer 1">
            <a:extLst>
              <a:ext uri="{FF2B5EF4-FFF2-40B4-BE49-F238E27FC236}">
                <a16:creationId xmlns:a16="http://schemas.microsoft.com/office/drawing/2014/main" id="{49735908-7AA6-42A8-8D13-0A0800940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984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1" r:id="rId1"/>
    <p:sldLayoutId id="2147484412" r:id="rId2"/>
    <p:sldLayoutId id="2147484413" r:id="rId3"/>
    <p:sldLayoutId id="2147484414" r:id="rId4"/>
    <p:sldLayoutId id="2147484415" r:id="rId5"/>
    <p:sldLayoutId id="2147484416" r:id="rId6"/>
    <p:sldLayoutId id="2147484417" r:id="rId7"/>
    <p:sldLayoutId id="2147484418" r:id="rId8"/>
    <p:sldLayoutId id="2147484419" r:id="rId9"/>
    <p:sldLayoutId id="2147484420" r:id="rId10"/>
    <p:sldLayoutId id="2147484421" r:id="rId11"/>
    <p:sldLayoutId id="2147484422" r:id="rId12"/>
    <p:sldLayoutId id="2147484423" r:id="rId13"/>
    <p:sldLayoutId id="2147484424" r:id="rId14"/>
    <p:sldLayoutId id="2147484425" r:id="rId15"/>
    <p:sldLayoutId id="2147484426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16FC2686-3742-4CA7-96AE-CD7BBA1A90F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2A7AAA3E-885B-47E9-ACBA-A0293FCE5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359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7DFF76B2-A88A-470E-B646-73BDC425A6E8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4D8D5E03-09FD-47B8-83A3-7C8B23D8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693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5" r:id="rId1"/>
    <p:sldLayoutId id="2147484446" r:id="rId2"/>
    <p:sldLayoutId id="2147484447" r:id="rId3"/>
    <p:sldLayoutId id="2147484448" r:id="rId4"/>
    <p:sldLayoutId id="2147484449" r:id="rId5"/>
    <p:sldLayoutId id="2147484450" r:id="rId6"/>
    <p:sldLayoutId id="2147484451" r:id="rId7"/>
    <p:sldLayoutId id="2147484452" r:id="rId8"/>
    <p:sldLayoutId id="2147484453" r:id="rId9"/>
    <p:sldLayoutId id="2147484454" r:id="rId10"/>
    <p:sldLayoutId id="2147484455" r:id="rId11"/>
    <p:sldLayoutId id="2147484456" r:id="rId12"/>
    <p:sldLayoutId id="2147484457" r:id="rId13"/>
    <p:sldLayoutId id="2147484458" r:id="rId14"/>
    <p:sldLayoutId id="2147484459" r:id="rId15"/>
    <p:sldLayoutId id="2147484460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4542BD5-103E-4DB5-88FB-E05DB9624044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ACAA70FC-8994-456B-8FC6-D537F84062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5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A98ADB3-7E4F-4041-B143-C1933A3E0DE3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3F2844B7-CEF6-4069-B35D-9858A878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777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81" r:id="rId3"/>
    <p:sldLayoutId id="2147484482" r:id="rId4"/>
    <p:sldLayoutId id="2147484483" r:id="rId5"/>
    <p:sldLayoutId id="2147484484" r:id="rId6"/>
    <p:sldLayoutId id="2147484485" r:id="rId7"/>
    <p:sldLayoutId id="2147484486" r:id="rId8"/>
    <p:sldLayoutId id="2147484487" r:id="rId9"/>
    <p:sldLayoutId id="2147484488" r:id="rId10"/>
    <p:sldLayoutId id="2147484489" r:id="rId11"/>
    <p:sldLayoutId id="2147484490" r:id="rId12"/>
    <p:sldLayoutId id="2147484491" r:id="rId13"/>
    <p:sldLayoutId id="2147484492" r:id="rId14"/>
    <p:sldLayoutId id="2147484493" r:id="rId15"/>
    <p:sldLayoutId id="2147484494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C30862AA-79CD-47D7-A508-195920CF797F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0B5FE696-6F97-4D3C-86EA-DA1B9AC17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83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  <p:sldLayoutId id="2147484507" r:id="rId12"/>
    <p:sldLayoutId id="2147484508" r:id="rId13"/>
    <p:sldLayoutId id="2147484509" r:id="rId14"/>
    <p:sldLayoutId id="2147484510" r:id="rId15"/>
    <p:sldLayoutId id="2147484511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6A2100A-00F3-4208-962E-587779F2E0C0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Hållbar stad – öppen för världen</a:t>
            </a:r>
          </a:p>
        </p:txBody>
      </p:sp>
      <p:sp>
        <p:nvSpPr>
          <p:cNvPr id="10" name="Platshållare för bildnummer 1">
            <a:extLst>
              <a:ext uri="{FF2B5EF4-FFF2-40B4-BE49-F238E27FC236}">
                <a16:creationId xmlns:a16="http://schemas.microsoft.com/office/drawing/2014/main" id="{F508861A-5DB9-448E-9A9B-FD5CEF06B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68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3" r:id="rId1"/>
    <p:sldLayoutId id="2147484514" r:id="rId2"/>
    <p:sldLayoutId id="2147484515" r:id="rId3"/>
    <p:sldLayoutId id="2147484516" r:id="rId4"/>
    <p:sldLayoutId id="2147484517" r:id="rId5"/>
    <p:sldLayoutId id="2147484518" r:id="rId6"/>
    <p:sldLayoutId id="2147484519" r:id="rId7"/>
    <p:sldLayoutId id="2147484520" r:id="rId8"/>
    <p:sldLayoutId id="2147484521" r:id="rId9"/>
    <p:sldLayoutId id="2147484522" r:id="rId10"/>
    <p:sldLayoutId id="2147484523" r:id="rId11"/>
    <p:sldLayoutId id="2147484524" r:id="rId12"/>
    <p:sldLayoutId id="2147484525" r:id="rId13"/>
    <p:sldLayoutId id="2147484526" r:id="rId14"/>
    <p:sldLayoutId id="2147484527" r:id="rId15"/>
    <p:sldLayoutId id="2147484528" r:id="rId16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4.goteborg.se%2Fprod%2FAldreVardOmsorg%2FLIS%2FVerksamhetshandbok%2FVerksamh.nsf%2F%2FDE721B66D65AD991C125873E00452A0D%2F%24File%2FC12585EC0039DFBACKAMDJFDSZ.docx%3FOpenElement&amp;wdOrigin=BROWSELI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Relationship Id="rId6" Type="http://schemas.openxmlformats.org/officeDocument/2006/relationships/hyperlink" Target="https://view.officeapps.live.com/op/view.aspx?src=https%3A%2F%2Fwww4.goteborg.se%2Fprod%2FAldreVardOmsorg%2FLIS%2FVerksamhetshandbok%2FVerksamh.nsf%2F0%2Fce8de44b2d450ef7c12587f40047d2c2%2F%24FILE%2FRiskobservationer%2520tillbud%2520och%2520arbetsskador.docx&amp;wdOrigin=BROWSELINK" TargetMode="External"/><Relationship Id="rId5" Type="http://schemas.openxmlformats.org/officeDocument/2006/relationships/hyperlink" Target="https://www4.goteborg.se/prod/AldreVardOmsorg/LIS/Verksamhetshandbok/Verksamh.nsf/F997E3CE6A26A3ECC1258784004E9211/$File/C12585EC0039DFBAWEBVDE837U.pdf?OpenElement" TargetMode="External"/><Relationship Id="rId4" Type="http://schemas.openxmlformats.org/officeDocument/2006/relationships/hyperlink" Target="https://goteborgonline.sharepoint.com/sites/digitalanavet-nyheter/SiteAssets/Forms/AllItems.aspx?id=%2Fsites%2Fdigitalanavet%2Dnyheter%2FSiteAssets%2FSitePages%2Finformation%2Dom%2Drutin%2Dmot%2Dvald%2Di%2Dnara%2Drelation%2D%E2%80%93%2Dny%2Dfraga%2Di%2Dutvecklingssamtalet%2FG%C3%B6teborgs%20Stads%20rutin%20f%C3%B6r%20arbetsgivarens%20arbete%20mot%20v%C3%A5ld%20i%20n%C3%A4ra%20relation%2Epdf&amp;parent=%2Fsites%2Fdigitalanavet%2Dnyheter%2FSiteAssets%2FSitePages%2Finformation%2Dom%2Drutin%2Dmot%2Dvald%2Di%2Dnara%2Drelation%2D%E2%80%93%2Dny%2Dfraga%2Di%2Dutvecklingssamtale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979E911-64F0-1820-39B8-10515DEF6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DEA1EEE-468F-3D43-CD0E-4B981E0090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Äldre samt vård- och omsorgsförvaltningen</a:t>
            </a:r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DE6240C-A998-5A61-71F6-5972D27A15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87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EB5564F-D212-13C2-C71C-C8935BBF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 dirty="0"/>
              <a:t>Arbetsmiljörutiner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0032587-4DF9-2BDA-DBA0-9856C4B18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8" y="1646193"/>
            <a:ext cx="5688012" cy="4329093"/>
          </a:xfrm>
        </p:spPr>
        <p:txBody>
          <a:bodyPr vert="horz" lIns="0" tIns="0" rIns="0" bIns="0" rtlCol="0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sv-SE" sz="1800" b="1" dirty="0"/>
              <a:t>Har vi kännedom om våra rutiner?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Gå igenom rutinerna på nästa sida och diskutera ifall alla på arbetsplatsen har kännedom om dessa.</a:t>
            </a:r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  <a:cs typeface="Segoe UI" panose="020B0502040204020203" pitchFamily="34" charset="0"/>
              </a:rPr>
              <a:t>Har ni andra eller fler rutiner på enheter som inte finns med på listan? Lägg </a:t>
            </a:r>
            <a:r>
              <a:rPr lang="sv-SE" sz="1800" dirty="0" err="1">
                <a:effectLst/>
                <a:cs typeface="Segoe UI" panose="020B0502040204020203" pitchFamily="34" charset="0"/>
              </a:rPr>
              <a:t>isåfall</a:t>
            </a:r>
            <a:r>
              <a:rPr lang="sv-SE" sz="1800" dirty="0">
                <a:effectLst/>
                <a:cs typeface="Segoe UI" panose="020B0502040204020203" pitchFamily="34" charset="0"/>
              </a:rPr>
              <a:t> till dessa.</a:t>
            </a: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>
                <a:effectLst/>
              </a:rPr>
              <a:t>Om inte alla har kännedom om någon rutin ska ni planera när ni ska gå igenom rutinen och skriva in det i handlingsplanen i </a:t>
            </a:r>
            <a:r>
              <a:rPr lang="sv-SE" sz="1800" dirty="0" err="1">
                <a:effectLst/>
              </a:rPr>
              <a:t>stratsys</a:t>
            </a:r>
            <a:r>
              <a:rPr lang="sv-SE" sz="1800" dirty="0">
                <a:effectLst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800" dirty="0"/>
          </a:p>
          <a:p>
            <a:pPr marL="342900" indent="-342900">
              <a:lnSpc>
                <a:spcPct val="100000"/>
              </a:lnSpc>
            </a:pPr>
            <a:r>
              <a:rPr lang="sv-SE" sz="1800" dirty="0"/>
              <a:t>Får alla nyanställda information om era rutiner? F</a:t>
            </a:r>
            <a:r>
              <a:rPr lang="sv-SE" sz="1800" dirty="0">
                <a:effectLst/>
              </a:rPr>
              <a:t>undera över hur ni säkerställer att nyanställda får denna information.</a:t>
            </a:r>
          </a:p>
          <a:p>
            <a:pPr marL="0" indent="0">
              <a:lnSpc>
                <a:spcPct val="100000"/>
              </a:lnSpc>
              <a:buNone/>
            </a:pPr>
            <a:endParaRPr lang="sv-SE" sz="1600" dirty="0"/>
          </a:p>
        </p:txBody>
      </p:sp>
      <p:pic>
        <p:nvPicPr>
          <p:cNvPr id="3" name="Bildobjekt 2" descr="En bild som visar tecknad serie, cykel, clipart, fotbeklädnader&#10;&#10;Automatiskt genererad beskrivning">
            <a:extLst>
              <a:ext uri="{FF2B5EF4-FFF2-40B4-BE49-F238E27FC236}">
                <a16:creationId xmlns:a16="http://schemas.microsoft.com/office/drawing/2014/main" id="{7E8FDB46-B3C6-23FD-B092-14BFC2315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9250" y="2022833"/>
            <a:ext cx="5400000" cy="36045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87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F21C8-BE73-440C-8783-03843B3B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Rutiner- arbetsmiljö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7" name="Tabell 7">
            <a:extLst>
              <a:ext uri="{FF2B5EF4-FFF2-40B4-BE49-F238E27FC236}">
                <a16:creationId xmlns:a16="http://schemas.microsoft.com/office/drawing/2014/main" id="{68926DED-A929-439F-BF80-D711291D7669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551702385"/>
              </p:ext>
            </p:extLst>
          </p:nvPr>
        </p:nvGraphicFramePr>
        <p:xfrm>
          <a:off x="524786" y="825735"/>
          <a:ext cx="8953170" cy="5651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839">
                  <a:extLst>
                    <a:ext uri="{9D8B030D-6E8A-4147-A177-3AD203B41FA5}">
                      <a16:colId xmlns:a16="http://schemas.microsoft.com/office/drawing/2014/main" val="2590814985"/>
                    </a:ext>
                  </a:extLst>
                </a:gridCol>
                <a:gridCol w="1492196">
                  <a:extLst>
                    <a:ext uri="{9D8B030D-6E8A-4147-A177-3AD203B41FA5}">
                      <a16:colId xmlns:a16="http://schemas.microsoft.com/office/drawing/2014/main" val="4289518182"/>
                    </a:ext>
                  </a:extLst>
                </a:gridCol>
                <a:gridCol w="1124038">
                  <a:extLst>
                    <a:ext uri="{9D8B030D-6E8A-4147-A177-3AD203B41FA5}">
                      <a16:colId xmlns:a16="http://schemas.microsoft.com/office/drawing/2014/main" val="3614623644"/>
                    </a:ext>
                  </a:extLst>
                </a:gridCol>
                <a:gridCol w="1619097">
                  <a:extLst>
                    <a:ext uri="{9D8B030D-6E8A-4147-A177-3AD203B41FA5}">
                      <a16:colId xmlns:a16="http://schemas.microsoft.com/office/drawing/2014/main" val="204957924"/>
                    </a:ext>
                  </a:extLst>
                </a:gridCol>
              </a:tblGrid>
              <a:tr h="542399">
                <a:tc>
                  <a:txBody>
                    <a:bodyPr/>
                    <a:lstStyle/>
                    <a:p>
                      <a:r>
                        <a:rPr lang="sv-SE" dirty="0"/>
                        <a:t>Rutiner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Har kännedom 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Ej aktuell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Till handlings-plan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942352"/>
                  </a:ext>
                </a:extLst>
              </a:tr>
              <a:tr h="439085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3"/>
                        </a:rPr>
                        <a:t>Rutin hot och våld samt otillåten påverkan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461448"/>
                  </a:ext>
                </a:extLst>
              </a:tr>
              <a:tr h="619885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4"/>
                        </a:rPr>
                        <a:t>Göteborgs stads rutin för arbetsgivarens arbete mot våld i nära relation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67262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r>
                        <a:rPr lang="sv-SE" sz="1400" dirty="0"/>
                        <a:t>Anmälan av sjukfrånvaro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888654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r>
                        <a:rPr lang="sv-SE" sz="1400" dirty="0"/>
                        <a:t>Kemikaliehantering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553579"/>
                  </a:ext>
                </a:extLst>
              </a:tr>
              <a:tr h="800684">
                <a:tc>
                  <a:txBody>
                    <a:bodyPr/>
                    <a:lstStyle/>
                    <a:p>
                      <a:pPr marL="0" marR="0" lvl="0" indent="0" algn="l" defTabSz="9143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dirty="0">
                          <a:hlinkClick r:id="rId5"/>
                        </a:rPr>
                        <a:t>Göteborgs stads rutin kränkande särbehandling, trakasserier, sexuella trakasserier och repressalier i arbetslivet</a:t>
                      </a:r>
                      <a:endParaRPr lang="sv-SE" sz="1400" b="0" dirty="0">
                        <a:cs typeface="Arial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643156"/>
                  </a:ext>
                </a:extLst>
              </a:tr>
              <a:tr h="439085">
                <a:tc>
                  <a:txBody>
                    <a:bodyPr/>
                    <a:lstStyle/>
                    <a:p>
                      <a:r>
                        <a:rPr lang="sv-SE" sz="1400" dirty="0">
                          <a:hlinkClick r:id="rId6"/>
                        </a:rPr>
                        <a:t>Riskobservationer, tillbud och arbetsskador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737090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r>
                        <a:rPr lang="sv-SE" sz="1400" dirty="0"/>
                        <a:t>Systematiskt brandskyddsarbete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096957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85709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112022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14403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422408"/>
                  </a:ext>
                </a:extLst>
              </a:tr>
              <a:tr h="258285"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201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47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BDAD27-E3F8-408B-A998-F26885507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Kontakt</a:t>
            </a:r>
          </a:p>
        </p:txBody>
      </p:sp>
    </p:spTree>
    <p:extLst>
      <p:ext uri="{BB962C8B-B14F-4D97-AF65-F5344CB8AC3E}">
        <p14:creationId xmlns:p14="http://schemas.microsoft.com/office/powerpoint/2010/main" val="2441568218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607A6647-1E2D-454B-A339-17BC31080D31}"/>
    </a:ext>
  </a:extLst>
</a:theme>
</file>

<file path=ppt/theme/theme10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öteborgs Stad – Mörk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AA4B3810-684E-4117-9085-0BD05AB2197B}"/>
    </a:ext>
  </a:extLst>
</a:theme>
</file>

<file path=ppt/theme/theme3.xml><?xml version="1.0" encoding="utf-8"?>
<a:theme xmlns:a="http://schemas.openxmlformats.org/drawingml/2006/main" name="Göteborgs Stad – Röd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88F39ED8-20F2-4154-B5FA-E3DFBA65AE9F}"/>
    </a:ext>
  </a:extLst>
</a:theme>
</file>

<file path=ppt/theme/theme4.xml><?xml version="1.0" encoding="utf-8"?>
<a:theme xmlns:a="http://schemas.openxmlformats.org/drawingml/2006/main" name="Göteborgs Stad – Turkos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E0CFFA6-2F53-49AE-8AB5-FCEC43EEE8CD}"/>
    </a:ext>
  </a:extLst>
</a:theme>
</file>

<file path=ppt/theme/theme5.xml><?xml version="1.0" encoding="utf-8"?>
<a:theme xmlns:a="http://schemas.openxmlformats.org/drawingml/2006/main" name="Göteborgs Stad – Ros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852849-615D-42DF-9FD9-53AFD6771B5A}"/>
    </a:ext>
  </a:extLst>
</a:theme>
</file>

<file path=ppt/theme/theme6.xml><?xml version="1.0" encoding="utf-8"?>
<a:theme xmlns:a="http://schemas.openxmlformats.org/drawingml/2006/main" name="Göteborgs Stad – Grön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590A078F-1C00-4335-8517-E713EE09D18F}"/>
    </a:ext>
  </a:extLst>
</a:theme>
</file>

<file path=ppt/theme/theme7.xml><?xml version="1.0" encoding="utf-8"?>
<a:theme xmlns:a="http://schemas.openxmlformats.org/drawingml/2006/main" name="Göteborgs Stad – Lila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FEEF4225-DF23-4A05-BDFD-AAB08ACF4615}"/>
    </a:ext>
  </a:extLst>
</a:theme>
</file>

<file path=ppt/theme/theme8.xml><?xml version="1.0" encoding="utf-8"?>
<a:theme xmlns:a="http://schemas.openxmlformats.org/drawingml/2006/main" name="Göteborgs Stad – Gul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_ny.potx" id="{A3BC0E49-C5D0-4865-B1BE-3A636DF5CAE3}" vid="{4B39BACD-060C-4B7E-AB6D-2F890CF44FDD}"/>
    </a:ext>
  </a:extLst>
</a:theme>
</file>

<file path=ppt/theme/theme9.xml><?xml version="1.0" encoding="utf-8"?>
<a:theme xmlns:a="http://schemas.openxmlformats.org/drawingml/2006/main" name="Office-tema">
  <a:themeElements>
    <a:clrScheme name="Göteborgs Stad Powerpoint">
      <a:dk1>
        <a:sysClr val="windowText" lastClr="000000"/>
      </a:dk1>
      <a:lt1>
        <a:sysClr val="window" lastClr="FFFFFF"/>
      </a:lt1>
      <a:dk2>
        <a:srgbClr val="495663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868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7D1FB89B4AB14FA2559FF0B868F47D" ma:contentTypeVersion="10" ma:contentTypeDescription="Skapa ett nytt dokument." ma:contentTypeScope="" ma:versionID="0b94180113a1faed3569743c30a6fe6b">
  <xsd:schema xmlns:xsd="http://www.w3.org/2001/XMLSchema" xmlns:xs="http://www.w3.org/2001/XMLSchema" xmlns:p="http://schemas.microsoft.com/office/2006/metadata/properties" xmlns:ns2="b0ce67f5-ab09-467a-970c-06522761ce48" xmlns:ns3="655b1737-3d84-437d-abf8-09ccddba321b" targetNamespace="http://schemas.microsoft.com/office/2006/metadata/properties" ma:root="true" ma:fieldsID="2d5dbc7f12a5711a79d3915f81ac8c19" ns2:_="" ns3:_="">
    <xsd:import namespace="b0ce67f5-ab09-467a-970c-06522761ce48"/>
    <xsd:import namespace="655b1737-3d84-437d-abf8-09ccddba32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e67f5-ab09-467a-970c-06522761c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5b1737-3d84-437d-abf8-09ccddba32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ECC914-A47A-4D5D-AC2F-A8BC86DFF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ce67f5-ab09-467a-970c-06522761ce48"/>
    <ds:schemaRef ds:uri="655b1737-3d84-437d-abf8-09ccddba32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D95951-F823-4AE6-A795-D4201DD16F25}">
  <ds:schemaRefs>
    <ds:schemaRef ds:uri="655b1737-3d84-437d-abf8-09ccddba321b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b0ce67f5-ab09-467a-970c-06522761ce4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B8DD6F-B121-4391-86F9-D56DD548BF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Bredbild</PresentationFormat>
  <Paragraphs>30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8</vt:i4>
      </vt:variant>
      <vt:variant>
        <vt:lpstr>Bildrubriker</vt:lpstr>
      </vt:variant>
      <vt:variant>
        <vt:i4>4</vt:i4>
      </vt:variant>
    </vt:vector>
  </HeadingPairs>
  <TitlesOfParts>
    <vt:vector size="17" baseType="lpstr">
      <vt:lpstr>Arial</vt:lpstr>
      <vt:lpstr>Arial Black</vt:lpstr>
      <vt:lpstr>Calibri</vt:lpstr>
      <vt:lpstr>Segoe UI</vt:lpstr>
      <vt:lpstr>Wingdings</vt:lpstr>
      <vt:lpstr>Göteborgs Stad – Blå dekor</vt:lpstr>
      <vt:lpstr>Göteborgs Stad – Mörkblå dekor</vt:lpstr>
      <vt:lpstr>Göteborgs Stad – Röd dekor</vt:lpstr>
      <vt:lpstr>Göteborgs Stad – Turkos dekor</vt:lpstr>
      <vt:lpstr>Göteborgs Stad – Rosa dekor</vt:lpstr>
      <vt:lpstr>Göteborgs Stad – Grön dekor</vt:lpstr>
      <vt:lpstr>Göteborgs Stad – Lila dekor</vt:lpstr>
      <vt:lpstr>Göteborgs Stad – Gul dekor</vt:lpstr>
      <vt:lpstr>Arbetsmiljörutiner</vt:lpstr>
      <vt:lpstr>Arbetsmiljörutiner</vt:lpstr>
      <vt:lpstr>Rutiner- arbetsmiljö 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16:9</dc:title>
  <dc:creator>helene.johnsson@aldrevardomsorg.goteborg.se</dc:creator>
  <cp:lastModifiedBy>Helene Johnsson</cp:lastModifiedBy>
  <cp:revision>33</cp:revision>
  <dcterms:created xsi:type="dcterms:W3CDTF">2022-01-20T14:09:27Z</dcterms:created>
  <dcterms:modified xsi:type="dcterms:W3CDTF">2025-08-12T08:58:36Z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0x010100327D1FB89B4AB14FA2559FF0B868F47D</vt:lpwstr>
  </property>
</Properties>
</file>